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88" r:id="rId8"/>
    <p:sldId id="294" r:id="rId9"/>
    <p:sldId id="298" r:id="rId10"/>
    <p:sldId id="299" r:id="rId11"/>
    <p:sldId id="302" r:id="rId12"/>
    <p:sldId id="300" r:id="rId13"/>
    <p:sldId id="301" r:id="rId14"/>
    <p:sldId id="29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814491"/>
            <a:ext cx="4006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/>
                <a:cs typeface="Arial"/>
              </a:rPr>
              <a:t>Plannen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optimaliseren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774" y="4166787"/>
            <a:ext cx="15240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adviseren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Voorbeeld verbeterpunten en oplossingen</a:t>
            </a:r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568933"/>
              </p:ext>
            </p:extLst>
          </p:nvPr>
        </p:nvGraphicFramePr>
        <p:xfrm>
          <a:off x="501805" y="1200243"/>
          <a:ext cx="8341111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346">
                  <a:extLst>
                    <a:ext uri="{9D8B030D-6E8A-4147-A177-3AD203B41FA5}">
                      <a16:colId xmlns:a16="http://schemas.microsoft.com/office/drawing/2014/main" val="286067022"/>
                    </a:ext>
                  </a:extLst>
                </a:gridCol>
                <a:gridCol w="1932725">
                  <a:extLst>
                    <a:ext uri="{9D8B030D-6E8A-4147-A177-3AD203B41FA5}">
                      <a16:colId xmlns:a16="http://schemas.microsoft.com/office/drawing/2014/main" val="2546732803"/>
                    </a:ext>
                  </a:extLst>
                </a:gridCol>
                <a:gridCol w="1922523">
                  <a:extLst>
                    <a:ext uri="{9D8B030D-6E8A-4147-A177-3AD203B41FA5}">
                      <a16:colId xmlns:a16="http://schemas.microsoft.com/office/drawing/2014/main" val="1915195711"/>
                    </a:ext>
                  </a:extLst>
                </a:gridCol>
                <a:gridCol w="2690517">
                  <a:extLst>
                    <a:ext uri="{9D8B030D-6E8A-4147-A177-3AD203B41FA5}">
                      <a16:colId xmlns:a16="http://schemas.microsoft.com/office/drawing/2014/main" val="3849937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Verbeterpunt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motivatie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Oplossing(en)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Uitwerking oplossing(en)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9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005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741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dirty="0" smtClean="0"/>
                        <a:t>3.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956599"/>
                  </a:ext>
                </a:extLst>
              </a:tr>
              <a:tr h="303953">
                <a:tc>
                  <a:txBody>
                    <a:bodyPr/>
                    <a:lstStyle/>
                    <a:p>
                      <a:r>
                        <a:rPr lang="nl-NL" dirty="0" smtClean="0"/>
                        <a:t>4.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8789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nl-NL" dirty="0" smtClean="0"/>
                        <a:t>5.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7452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nl-NL" dirty="0" smtClean="0"/>
                        <a:t>6.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14063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r>
                        <a:rPr lang="nl-NL" dirty="0" smtClean="0"/>
                        <a:t>7.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319809"/>
                  </a:ext>
                </a:extLst>
              </a:tr>
              <a:tr h="118533">
                <a:tc>
                  <a:txBody>
                    <a:bodyPr/>
                    <a:lstStyle/>
                    <a:p>
                      <a:r>
                        <a:rPr lang="nl-NL" dirty="0" smtClean="0"/>
                        <a:t>8.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082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dirty="0" smtClean="0"/>
                        <a:t>9.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355569"/>
                  </a:ext>
                </a:extLst>
              </a:tr>
              <a:tr h="169003">
                <a:tc>
                  <a:txBody>
                    <a:bodyPr/>
                    <a:lstStyle/>
                    <a:p>
                      <a:r>
                        <a:rPr lang="nl-NL" dirty="0" smtClean="0"/>
                        <a:t>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199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5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737" y="2065598"/>
            <a:ext cx="7225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13.30-13.45: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van de dag/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instructie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13.45-14.00: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14.00-16.00: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(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ingeleverd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16.00-16.00: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terugblik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</a:p>
          <a:p>
            <a:r>
              <a:rPr lang="nl-NL" dirty="0" smtClean="0"/>
              <a:t>- Onderdeel : adviseren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Nog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ter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herrinnering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: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561171" y="1806498"/>
            <a:ext cx="6255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 smtClean="0"/>
              <a:t>Verslag bedrijf in beeld: ( nog </a:t>
            </a:r>
            <a:r>
              <a:rPr lang="nl-NL" b="1" u="sng" dirty="0" smtClean="0"/>
              <a:t>4 </a:t>
            </a:r>
            <a:r>
              <a:rPr lang="nl-NL" b="1" u="sng" dirty="0" smtClean="0"/>
              <a:t>niet ingeleverde werkstukken)</a:t>
            </a:r>
            <a:endParaRPr lang="nl-NL" b="1" u="sng" dirty="0"/>
          </a:p>
          <a:p>
            <a:pPr marL="285750" indent="-285750">
              <a:buFontTx/>
              <a:buChar char="-"/>
            </a:pPr>
            <a:r>
              <a:rPr lang="nl-NL" dirty="0" smtClean="0"/>
              <a:t>Inhoudsopgave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Voorwoord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Beschrijving bedrijf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Tabel werkzaamheden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Grafiek arbeidsfilm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Nawoord ( wat is </a:t>
            </a:r>
            <a:r>
              <a:rPr lang="nl-NL" dirty="0"/>
              <a:t>j</a:t>
            </a:r>
            <a:r>
              <a:rPr lang="nl-NL" dirty="0" smtClean="0"/>
              <a:t>ouw conclusie bij het zien van de arbeidsfilm?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12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adviseren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683833" y="2329920"/>
            <a:ext cx="6133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Benoem 10 verbeterpunten van het bedrijf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Zaken die niet goed gaan/zijn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Dingen die stuk zijn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Zaken die stroef/</a:t>
            </a:r>
            <a:r>
              <a:rPr lang="nl-NL" dirty="0"/>
              <a:t>n</a:t>
            </a:r>
            <a:r>
              <a:rPr lang="nl-NL" dirty="0" smtClean="0"/>
              <a:t>iet efficiënt lopen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Irritaties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Moderne zaken/innovaties die nog niet op het bedrijf zijn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Overige problemen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1: verbeterpunten (BPV-opdracht)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79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adviseren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683833" y="2329920"/>
            <a:ext cx="613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Benoem per verbeterpunt mogelijke oplossingen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2: oplossingen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683832" y="3222702"/>
            <a:ext cx="5341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b="1" dirty="0" smtClean="0"/>
              <a:t>€</a:t>
            </a:r>
            <a:endParaRPr lang="nl-NL" sz="9600" b="1" dirty="0"/>
          </a:p>
        </p:txBody>
      </p:sp>
    </p:spTree>
    <p:extLst>
      <p:ext uri="{BB962C8B-B14F-4D97-AF65-F5344CB8AC3E}">
        <p14:creationId xmlns:p14="http://schemas.microsoft.com/office/powerpoint/2010/main" val="13346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adviseren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377175" y="2236835"/>
            <a:ext cx="6133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/>
              <a:t>Formuleer het probleem precies: de waarom vraag.</a:t>
            </a:r>
          </a:p>
          <a:p>
            <a:pPr marL="342900" indent="-342900">
              <a:buAutoNum type="arabicPeriod"/>
            </a:pPr>
            <a:r>
              <a:rPr lang="nl-NL" dirty="0" smtClean="0"/>
              <a:t>Breng de huidige situatie in beeld</a:t>
            </a:r>
          </a:p>
          <a:p>
            <a:pPr marL="342900" indent="-342900">
              <a:buAutoNum type="arabicPeriod"/>
            </a:pPr>
            <a:r>
              <a:rPr lang="nl-NL" dirty="0" smtClean="0"/>
              <a:t>Formuleer doelstellingen: wat, wanneer, wie, hoe</a:t>
            </a:r>
          </a:p>
          <a:p>
            <a:pPr marL="342900" indent="-342900">
              <a:buAutoNum type="arabicPeriod"/>
            </a:pPr>
            <a:r>
              <a:rPr lang="nl-NL" dirty="0" smtClean="0"/>
              <a:t>Wat is de oorzaak van het probleem</a:t>
            </a:r>
          </a:p>
          <a:p>
            <a:pPr marL="342900" indent="-342900">
              <a:buAutoNum type="arabicPeriod"/>
            </a:pPr>
            <a:r>
              <a:rPr lang="nl-NL" dirty="0" smtClean="0"/>
              <a:t>Welke mogelijke oplossingen zijn er</a:t>
            </a:r>
          </a:p>
          <a:p>
            <a:pPr marL="342900" indent="-342900">
              <a:buAutoNum type="arabicPeriod"/>
            </a:pPr>
            <a:r>
              <a:rPr lang="nl-NL" dirty="0" smtClean="0"/>
              <a:t>Werk de genoemde oplossingen uit</a:t>
            </a:r>
          </a:p>
          <a:p>
            <a:pPr marL="342900" indent="-342900">
              <a:buAutoNum type="arabicPeriod"/>
            </a:pPr>
            <a:r>
              <a:rPr lang="nl-NL" dirty="0" smtClean="0"/>
              <a:t>Kies de beste oplossing, motiveer</a:t>
            </a:r>
          </a:p>
          <a:p>
            <a:pPr marL="342900" indent="-342900">
              <a:buAutoNum type="arabicPeriod"/>
            </a:pPr>
            <a:r>
              <a:rPr lang="nl-NL" dirty="0" smtClean="0"/>
              <a:t>Werk de beste oplossing uit: advie</a:t>
            </a:r>
            <a:r>
              <a:rPr lang="nl-NL" dirty="0" smtClean="0"/>
              <a:t>s aan bedrijf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Probleem oplossen in 8 stappen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98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adviseren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583473" y="2032226"/>
            <a:ext cx="6233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Werk de genoemde oplossingen uit.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De oplossingen zijn SMART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3: bedrijf adviseren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702527" y="2914095"/>
            <a:ext cx="7560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S</a:t>
            </a:r>
            <a:r>
              <a:rPr lang="nl-NL" dirty="0" smtClean="0"/>
              <a:t>pecifiek: is de oplossing duidelijk en speciaal voor het probleem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M</a:t>
            </a:r>
            <a:r>
              <a:rPr lang="nl-NL" dirty="0" smtClean="0"/>
              <a:t>eetbaar: onder welke voorwaarde(n) is het doel( de oplossing) bereikt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A</a:t>
            </a:r>
            <a:r>
              <a:rPr lang="nl-NL" dirty="0" smtClean="0"/>
              <a:t>cceptabel: is de oplossing geschikt voor de mensen en/of bedrijf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R</a:t>
            </a:r>
            <a:r>
              <a:rPr lang="nl-NL" dirty="0" smtClean="0"/>
              <a:t>ealistisch: haalbaar?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T</a:t>
            </a:r>
            <a:r>
              <a:rPr lang="nl-NL" dirty="0" smtClean="0"/>
              <a:t>ijdsgebonden: hoeveel tijd is er nodig om het doel te bereiken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31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CA6386E-AE15-41A3-890A-93585505B32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632</TotalTime>
  <Words>287</Words>
  <Application>Microsoft Office PowerPoint</Application>
  <PresentationFormat>Diavoorstelling 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113</cp:revision>
  <dcterms:created xsi:type="dcterms:W3CDTF">2016-05-29T10:04:13Z</dcterms:created>
  <dcterms:modified xsi:type="dcterms:W3CDTF">2017-11-16T08:54:43Z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